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7559675" cy="10691813"/>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tif>
</file>

<file path=ppt/media/image3.tif>
</file>

<file path=ppt/media/image4.png>
</file>

<file path=ppt/media/image5.t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8C51C3B2-12FF-4DB3-B943-26B5450FC57B}" type="slidenum">
              <a:t>‹nº›</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55AEB1B5-9289-497F-8064-5B1EE1EBCD39}" type="slidenum">
              <a:t>‹nº›</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0F8A8CAA-A625-408A-A286-035C93B2FA7F}" type="slidenum">
              <a:t>‹nº›</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DB4FD44-E547-4502-A630-6D6C4E7496E5}" type="slidenum">
              <a:t>‹nº›</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indent="0" algn="ctr">
              <a:buNone/>
            </a:pPr>
            <a:endParaRPr lang="pt-PT" sz="3200" b="0" strike="noStrike" spc="-1">
              <a:solidFill>
                <a:srgbClr val="000000"/>
              </a:solidFill>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F34C3320-054C-4E15-ADBE-67BE69D904AA}" type="slidenum">
              <a:t>‹nº›</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94B107FD-A023-4D2D-9805-B315F371BDCE}" type="slidenum">
              <a:t>‹nº›</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3F15177-5B2F-4729-B64C-5546C43A2E8E}" type="slidenum">
              <a:t>‹nº›</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3AD4F5AA-2941-45F4-B2E1-BE62CA4E73B2}" type="slidenum">
              <a:t>‹nº›</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523880" y="1122480"/>
            <a:ext cx="9143640" cy="11066760"/>
          </a:xfrm>
          <a:prstGeom prst="rect">
            <a:avLst/>
          </a:prstGeom>
          <a:noFill/>
          <a:ln w="0">
            <a:noFill/>
          </a:ln>
        </p:spPr>
        <p:txBody>
          <a:bodyPr lIns="0" tIns="0" rIns="0" bIns="0" anchor="ctr">
            <a:noAutofit/>
          </a:bodyPr>
          <a:lstStyle/>
          <a:p>
            <a:pPr algn="ctr"/>
            <a:endParaRPr lang="pt-PT" sz="3200" b="0" strike="noStrike" spc="-1">
              <a:solidFill>
                <a:srgbClr val="000000"/>
              </a:solidFill>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33555655-3D62-459A-9D5F-CBEB9D478F04}" type="slidenum">
              <a:t>‹nº›</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0B6CAC2-3165-4105-977F-F2146EE1C8AA}"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CC0D1DB2-55F7-44D8-915A-42399D181D8C}"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523880" y="1122480"/>
            <a:ext cx="9143640" cy="2387160"/>
          </a:xfrm>
          <a:prstGeom prst="rect">
            <a:avLst/>
          </a:prstGeom>
          <a:noFill/>
          <a:ln w="0">
            <a:noFill/>
          </a:ln>
        </p:spPr>
        <p:txBody>
          <a:bodyPr lIns="0" tIns="0" rIns="0" bIns="0" anchor="ctr">
            <a:noAutofit/>
          </a:bodyPr>
          <a:lstStyle/>
          <a:p>
            <a:pPr indent="0">
              <a:buNone/>
            </a:pPr>
            <a:endParaRPr lang="en-US" sz="1800" b="0" strike="noStrike" spc="-1">
              <a:solidFill>
                <a:srgbClr val="000000"/>
              </a:solidFill>
              <a:latin typeface="Calibri"/>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indent="0">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CD5947A-F4E1-4AC5-99BA-487F6BAA1502}"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indent="0"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lIns="90000" tIns="45000" rIns="90000" bIns="45000" anchor="t">
            <a:noAutofit/>
          </a:bodyPr>
          <a:lstStyle>
            <a:lvl1pPr indent="0">
              <a:lnSpc>
                <a:spcPct val="100000"/>
              </a:lnSpc>
              <a:buNone/>
              <a:defRPr lang="en-US" sz="1800" b="0" strike="noStrike" spc="-1">
                <a:solidFill>
                  <a:srgbClr val="000000"/>
                </a:solidFill>
                <a:latin typeface="Calibri"/>
              </a:defRPr>
            </a:lvl1pPr>
          </a:lstStyle>
          <a:p>
            <a:pPr indent="0">
              <a:lnSpc>
                <a:spcPct val="100000"/>
              </a:lnSpc>
              <a:buNone/>
            </a:pPr>
            <a:r>
              <a:rPr lang="en-US" sz="1800" b="0" strike="noStrike" spc="-1">
                <a:solidFill>
                  <a:srgbClr val="000000"/>
                </a:solidFill>
                <a:latin typeface="Calibri"/>
              </a:rPr>
              <a:t>&lt;data/hora&gt;</a:t>
            </a:r>
            <a:endParaRPr lang="pt-PT" sz="1800" b="0" strike="noStrike" spc="-1">
              <a:solidFill>
                <a:srgbClr val="000000"/>
              </a:solidFill>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indent="0" algn="ctr">
              <a:buNone/>
              <a:defRPr lang="pt-PT" sz="1400" b="0" strike="noStrike" spc="-1">
                <a:solidFill>
                  <a:srgbClr val="000000"/>
                </a:solidFill>
                <a:latin typeface="Times New Roman"/>
              </a:defRPr>
            </a:lvl1pPr>
          </a:lstStyle>
          <a:p>
            <a:pPr indent="0" algn="ctr">
              <a:buNone/>
            </a:pPr>
            <a:r>
              <a:rPr lang="pt-PT" sz="1400" b="0" strike="noStrike" spc="-1">
                <a:solidFill>
                  <a:srgbClr val="000000"/>
                </a:solidFill>
                <a:latin typeface="Times New Roman"/>
              </a:rPr>
              <a:t>&lt;rodapé&gt;</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indent="0" algn="r">
              <a:lnSpc>
                <a:spcPct val="100000"/>
              </a:lnSpc>
              <a:buNone/>
              <a:defRPr lang="en-US" sz="1200" b="0" strike="noStrike" spc="-1">
                <a:solidFill>
                  <a:srgbClr val="8B8B8B"/>
                </a:solidFill>
                <a:latin typeface="Calibri"/>
              </a:defRPr>
            </a:lvl1pPr>
          </a:lstStyle>
          <a:p>
            <a:pPr indent="0" algn="r">
              <a:lnSpc>
                <a:spcPct val="100000"/>
              </a:lnSpc>
              <a:buNone/>
            </a:pPr>
            <a:fld id="{A8422A79-1663-458F-B176-8A25FCD95028}" type="slidenum">
              <a:rPr lang="en-US" sz="1200" b="0" strike="noStrike" spc="-1">
                <a:solidFill>
                  <a:srgbClr val="8B8B8B"/>
                </a:solidFill>
                <a:latin typeface="Calibri"/>
              </a:rPr>
              <a:t>‹nº›</a:t>
            </a:fld>
            <a:endParaRPr lang="pt-PT" sz="1200" b="0" strike="noStrike" spc="-1">
              <a:solidFill>
                <a:srgbClr val="000000"/>
              </a:solidFill>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Clique para editar o formato de texto dos tópicos</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Segundo nível de tópicos</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Terceiro nível de tópicos</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Quarto nível de tópicos</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Quinto nível de tópicos</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Sexto nível de tópicos</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Sétimo nível de tópicos</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7"/>
          <p:cNvSpPr/>
          <p:nvPr/>
        </p:nvSpPr>
        <p:spPr>
          <a:xfrm>
            <a:off x="476640" y="648360"/>
            <a:ext cx="11217240" cy="5600079"/>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spcAft>
                <a:spcPts val="1199"/>
              </a:spcAft>
            </a:pPr>
            <a:r>
              <a:rPr lang="en-US" sz="3600" b="1" strike="noStrike" spc="-1" dirty="0">
                <a:solidFill>
                  <a:srgbClr val="50B400"/>
                </a:solidFill>
                <a:latin typeface="Calibri Light"/>
              </a:rPr>
              <a:t>HCI - Assignment n.2</a:t>
            </a:r>
            <a:endParaRPr lang="pt-PT" sz="3600" b="0" strike="noStrike" spc="-1" dirty="0">
              <a:solidFill>
                <a:srgbClr val="000000"/>
              </a:solidFill>
              <a:latin typeface="Arial"/>
            </a:endParaRPr>
          </a:p>
          <a:p>
            <a:pPr>
              <a:lnSpc>
                <a:spcPct val="100000"/>
              </a:lnSpc>
              <a:spcAft>
                <a:spcPts val="1199"/>
              </a:spcAft>
            </a:pPr>
            <a:r>
              <a:rPr lang="en-US" sz="2800" b="1" strike="noStrike" spc="-1" dirty="0">
                <a:solidFill>
                  <a:srgbClr val="000000"/>
                </a:solidFill>
                <a:latin typeface="Calibri Light"/>
              </a:rPr>
              <a:t>Design and prototyping of an application using a human-centered approach </a:t>
            </a:r>
            <a:endParaRPr lang="pt-PT" sz="2800" b="0" strike="noStrike" spc="-1" dirty="0">
              <a:solidFill>
                <a:srgbClr val="000000"/>
              </a:solidFill>
              <a:latin typeface="Arial"/>
            </a:endParaRPr>
          </a:p>
          <a:p>
            <a:pPr>
              <a:lnSpc>
                <a:spcPct val="100000"/>
              </a:lnSpc>
              <a:spcAft>
                <a:spcPts val="1199"/>
              </a:spcAft>
            </a:pPr>
            <a:endParaRPr lang="pt-PT" sz="3200" b="0" strike="noStrike" spc="-1" dirty="0">
              <a:solidFill>
                <a:srgbClr val="000000"/>
              </a:solidFill>
              <a:latin typeface="Arial"/>
            </a:endParaRPr>
          </a:p>
          <a:p>
            <a:pPr>
              <a:lnSpc>
                <a:spcPct val="100000"/>
              </a:lnSpc>
              <a:spcAft>
                <a:spcPts val="1199"/>
              </a:spcAft>
            </a:pPr>
            <a:r>
              <a:rPr lang="en-US" sz="3200" b="1" strike="noStrike" spc="-1" dirty="0">
                <a:solidFill>
                  <a:srgbClr val="000000"/>
                </a:solidFill>
                <a:latin typeface="Calibri Light"/>
              </a:rPr>
              <a:t>Deliverable n. 1: Requirement Analysis</a:t>
            </a:r>
            <a:endParaRPr lang="pt-PT" sz="3200" b="0" strike="noStrike" spc="-1" dirty="0">
              <a:solidFill>
                <a:srgbClr val="000000"/>
              </a:solidFill>
              <a:latin typeface="Arial"/>
            </a:endParaRPr>
          </a:p>
          <a:p>
            <a:pPr>
              <a:lnSpc>
                <a:spcPct val="100000"/>
              </a:lnSpc>
              <a:spcAft>
                <a:spcPts val="1199"/>
              </a:spcAft>
            </a:pPr>
            <a:br>
              <a:rPr sz="2800" dirty="0"/>
            </a:br>
            <a:endParaRPr lang="pt-PT" sz="2800" b="0" strike="noStrike" spc="-1" dirty="0">
              <a:solidFill>
                <a:srgbClr val="000000"/>
              </a:solidFill>
              <a:latin typeface="Arial"/>
            </a:endParaRPr>
          </a:p>
          <a:p>
            <a:pPr>
              <a:lnSpc>
                <a:spcPct val="100000"/>
              </a:lnSpc>
            </a:pPr>
            <a:r>
              <a:rPr lang="en-US" sz="2400" b="1" strike="noStrike" spc="-1" dirty="0">
                <a:solidFill>
                  <a:srgbClr val="000000"/>
                </a:solidFill>
                <a:latin typeface="Calibri Light"/>
              </a:rPr>
              <a:t>Project Title:  </a:t>
            </a:r>
            <a:r>
              <a:rPr lang="en-US" sz="2400" b="0" strike="noStrike" spc="-1" dirty="0" err="1">
                <a:solidFill>
                  <a:srgbClr val="000000"/>
                </a:solidFill>
                <a:latin typeface="Calibri Light"/>
              </a:rPr>
              <a:t>ScoutPanel</a:t>
            </a:r>
            <a:endParaRPr lang="pt-PT" sz="2400" b="0" strike="noStrike" spc="-1" dirty="0">
              <a:solidFill>
                <a:srgbClr val="000000"/>
              </a:solidFill>
              <a:latin typeface="Arial"/>
            </a:endParaRPr>
          </a:p>
          <a:p>
            <a:pPr>
              <a:lnSpc>
                <a:spcPct val="100000"/>
              </a:lnSpc>
            </a:pPr>
            <a:r>
              <a:rPr lang="en-US" sz="2400" b="1" strike="noStrike" spc="-1" dirty="0">
                <a:solidFill>
                  <a:srgbClr val="000000"/>
                </a:solidFill>
                <a:latin typeface="Calibri Light"/>
              </a:rPr>
              <a:t>Group: </a:t>
            </a:r>
            <a:r>
              <a:rPr lang="en-US" sz="2400" b="0" strike="noStrike" spc="-1" dirty="0">
                <a:solidFill>
                  <a:srgbClr val="000000"/>
                </a:solidFill>
                <a:latin typeface="Calibri Light"/>
              </a:rPr>
              <a:t>Daniel Silva, Marco Almeida, Adalberto Vaz do Rosário Rosário</a:t>
            </a:r>
            <a:endParaRPr lang="pt-PT" sz="2400" b="0" strike="noStrike" spc="-1" dirty="0">
              <a:solidFill>
                <a:srgbClr val="000000"/>
              </a:solidFill>
              <a:latin typeface="Arial"/>
            </a:endParaRPr>
          </a:p>
          <a:p>
            <a:pPr>
              <a:lnSpc>
                <a:spcPct val="100000"/>
              </a:lnSpc>
            </a:pPr>
            <a:r>
              <a:rPr lang="en-US" sz="2400" b="1" strike="noStrike" spc="-1" dirty="0">
                <a:solidFill>
                  <a:srgbClr val="000000"/>
                </a:solidFill>
                <a:latin typeface="Calibri Light"/>
              </a:rPr>
              <a:t>Lab Class: </a:t>
            </a:r>
            <a:r>
              <a:rPr lang="en-US" sz="2400" b="0" strike="noStrike" spc="-1" dirty="0">
                <a:solidFill>
                  <a:srgbClr val="000000"/>
                </a:solidFill>
                <a:latin typeface="Calibri Light"/>
              </a:rPr>
              <a:t>P5</a:t>
            </a:r>
            <a:br>
              <a:rPr sz="2400" dirty="0"/>
            </a:br>
            <a:endParaRPr lang="pt-PT" sz="2400" b="0" strike="noStrike" spc="-1" dirty="0">
              <a:solidFill>
                <a:srgbClr val="000000"/>
              </a:solidFill>
              <a:latin typeface="Arial"/>
            </a:endParaRPr>
          </a:p>
          <a:p>
            <a:pPr>
              <a:lnSpc>
                <a:spcPct val="100000"/>
              </a:lnSpc>
            </a:pPr>
            <a:endParaRPr lang="pt-PT" sz="2800" b="0" strike="noStrike" spc="-1" dirty="0">
              <a:solidFill>
                <a:srgbClr val="000000"/>
              </a:solidFill>
              <a:latin typeface="Arial"/>
            </a:endParaRPr>
          </a:p>
        </p:txBody>
      </p:sp>
      <p:cxnSp>
        <p:nvCxnSpPr>
          <p:cNvPr id="42" name="Straight Connector 10"/>
          <p:cNvCxnSpPr/>
          <p:nvPr/>
        </p:nvCxnSpPr>
        <p:spPr>
          <a:xfrm>
            <a:off x="476280" y="6168960"/>
            <a:ext cx="11217960" cy="360"/>
          </a:xfrm>
          <a:prstGeom prst="straightConnector1">
            <a:avLst/>
          </a:prstGeom>
          <a:ln w="19050">
            <a:solidFill>
              <a:srgbClr val="50B400"/>
            </a:solidFill>
            <a:round/>
          </a:ln>
        </p:spPr>
      </p:cxnSp>
      <p:sp>
        <p:nvSpPr>
          <p:cNvPr id="43" name="Foliennummernplatzhalter 1"/>
          <p:cNvSpPr/>
          <p:nvPr/>
        </p:nvSpPr>
        <p:spPr>
          <a:xfrm>
            <a:off x="385200" y="6350040"/>
            <a:ext cx="26712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Light"/>
              </a:rPr>
              <a:t>HCI 2020-2021</a:t>
            </a:r>
            <a:endParaRPr lang="pt-PT" sz="1400" b="0" strike="noStrike" spc="-1">
              <a:solidFill>
                <a:srgbClr val="000000"/>
              </a:solidFill>
              <a:latin typeface="Arial"/>
            </a:endParaRPr>
          </a:p>
        </p:txBody>
      </p:sp>
      <p:pic>
        <p:nvPicPr>
          <p:cNvPr id="44" name="Picture 13"/>
          <p:cNvPicPr/>
          <p:nvPr/>
        </p:nvPicPr>
        <p:blipFill>
          <a:blip r:embed="rId2"/>
          <a:stretch/>
        </p:blipFill>
        <p:spPr>
          <a:xfrm>
            <a:off x="8524080" y="334800"/>
            <a:ext cx="3169440" cy="6267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Introduction</a:t>
            </a:r>
            <a:endParaRPr lang="pt-PT" sz="6000" b="0" strike="noStrike" spc="-1">
              <a:solidFill>
                <a:srgbClr val="000000"/>
              </a:solidFill>
              <a:latin typeface="Arial"/>
            </a:endParaRPr>
          </a:p>
        </p:txBody>
      </p:sp>
      <p:sp>
        <p:nvSpPr>
          <p:cNvPr id="46"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BF8A1E21-368D-408B-B573-7B81FA2DF793}" type="slidenum">
              <a:rPr lang="en-US" sz="1400" b="0" strike="noStrike" spc="-1">
                <a:solidFill>
                  <a:srgbClr val="000000"/>
                </a:solidFill>
                <a:latin typeface="Calibri Light"/>
              </a:rPr>
              <a:t>2</a:t>
            </a:fld>
            <a:endParaRPr lang="pt-PT" sz="1400" b="0" strike="noStrike" spc="-1">
              <a:solidFill>
                <a:srgbClr val="000000"/>
              </a:solidFill>
              <a:latin typeface="Arial"/>
            </a:endParaRPr>
          </a:p>
        </p:txBody>
      </p:sp>
      <p:sp>
        <p:nvSpPr>
          <p:cNvPr id="47" name="TextBox 7"/>
          <p:cNvSpPr/>
          <p:nvPr/>
        </p:nvSpPr>
        <p:spPr>
          <a:xfrm>
            <a:off x="477719" y="1574129"/>
            <a:ext cx="11458641" cy="3784198"/>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285840" indent="-285840">
              <a:lnSpc>
                <a:spcPct val="100000"/>
              </a:lnSpc>
              <a:buClr>
                <a:srgbClr val="000000"/>
              </a:buClr>
              <a:buFont typeface="Arial"/>
              <a:buChar char="•"/>
            </a:pPr>
            <a:r>
              <a:rPr lang="en-US" sz="2000" b="0" strike="noStrike" spc="-1" dirty="0" err="1">
                <a:solidFill>
                  <a:srgbClr val="000000"/>
                </a:solidFill>
                <a:latin typeface="Calibri Light"/>
              </a:rPr>
              <a:t>ScoutPanel</a:t>
            </a:r>
            <a:r>
              <a:rPr lang="en-US" sz="2000" b="0" strike="noStrike" spc="-1" dirty="0">
                <a:solidFill>
                  <a:srgbClr val="000000"/>
                </a:solidFill>
                <a:latin typeface="Calibri Light"/>
              </a:rPr>
              <a:t> is a platform that allows scouts (or their parents) to perform actions and consult information related to their scout unit</a:t>
            </a:r>
          </a:p>
          <a:p>
            <a:pPr marL="285840" indent="-285840">
              <a:lnSpc>
                <a:spcPct val="100000"/>
              </a:lnSpc>
              <a:buClr>
                <a:srgbClr val="000000"/>
              </a:buClr>
              <a:buFont typeface="Arial"/>
              <a:buChar char="•"/>
            </a:pPr>
            <a:endParaRPr lang="pt-PT" sz="2000" b="0" strike="noStrike" spc="-1" dirty="0">
              <a:solidFill>
                <a:srgbClr val="000000"/>
              </a:solidFill>
              <a:latin typeface="Arial"/>
            </a:endParaRPr>
          </a:p>
          <a:p>
            <a:pPr marL="285840" indent="-285840" algn="just">
              <a:lnSpc>
                <a:spcPct val="100000"/>
              </a:lnSpc>
              <a:buClr>
                <a:srgbClr val="000000"/>
              </a:buClr>
              <a:buFont typeface="Arial"/>
              <a:buChar char="•"/>
            </a:pPr>
            <a:r>
              <a:rPr lang="en-US" sz="2000" b="0" strike="noStrike" spc="-1" dirty="0">
                <a:solidFill>
                  <a:srgbClr val="000000"/>
                </a:solidFill>
                <a:latin typeface="Calibri Light"/>
              </a:rPr>
              <a:t>We chose this project because </a:t>
            </a:r>
            <a:r>
              <a:rPr lang="en-US" sz="2000" spc="-1" dirty="0">
                <a:solidFill>
                  <a:srgbClr val="000000"/>
                </a:solidFill>
                <a:latin typeface="Calibri Light"/>
              </a:rPr>
              <a:t>o</a:t>
            </a:r>
            <a:r>
              <a:rPr lang="en-US" sz="2000" b="0" strike="noStrike" spc="-1" dirty="0">
                <a:solidFill>
                  <a:srgbClr val="000000"/>
                </a:solidFill>
                <a:latin typeface="Calibri Light"/>
              </a:rPr>
              <a:t>ne of the members of the group is a scout and knows the movement very well, being from São Tomé and knowing the need to have a system to facilitate and help in the management of this group, which, according to him, is a large group and currently the only one means of management is paper and ballpoint pen. Using the useful and the pleasant, he proposed the theme and we found it interesting to use in the work of the discipline.</a:t>
            </a:r>
          </a:p>
          <a:p>
            <a:pPr marL="285840" indent="-285840" algn="just">
              <a:lnSpc>
                <a:spcPct val="100000"/>
              </a:lnSpc>
              <a:buClr>
                <a:srgbClr val="000000"/>
              </a:buClr>
              <a:buFont typeface="Arial"/>
              <a:buChar char="•"/>
            </a:pPr>
            <a:endParaRPr lang="pt-PT" sz="2000" b="0" strike="noStrike" spc="-1" dirty="0">
              <a:solidFill>
                <a:srgbClr val="000000"/>
              </a:solidFill>
              <a:latin typeface="Arial"/>
            </a:endParaRPr>
          </a:p>
          <a:p>
            <a:pPr marL="285840" indent="-285840">
              <a:lnSpc>
                <a:spcPct val="100000"/>
              </a:lnSpc>
              <a:buClr>
                <a:srgbClr val="000000"/>
              </a:buClr>
              <a:buFont typeface="Arial"/>
              <a:buChar char="•"/>
            </a:pPr>
            <a:r>
              <a:rPr lang="en-US" sz="2000" b="0" strike="noStrike" spc="-1" dirty="0">
                <a:solidFill>
                  <a:srgbClr val="000000"/>
                </a:solidFill>
                <a:latin typeface="Calibri Light"/>
              </a:rPr>
              <a:t>We have personal interest in this project because as our colleague would like to implement this project in the real world, we as a group would like to take the opportunity to, in addition to doing the project from an academic point of view, also live the work experience in the real world.</a:t>
            </a:r>
            <a:endParaRPr lang="pt-PT" sz="2000" b="0" strike="noStrike" spc="-1" dirty="0">
              <a:solidFill>
                <a:srgbClr val="000000"/>
              </a:solidFill>
              <a:latin typeface="Arial"/>
            </a:endParaRPr>
          </a:p>
        </p:txBody>
      </p:sp>
      <p:cxnSp>
        <p:nvCxnSpPr>
          <p:cNvPr id="48" name="Straight Connector 10"/>
          <p:cNvCxnSpPr/>
          <p:nvPr/>
        </p:nvCxnSpPr>
        <p:spPr>
          <a:xfrm>
            <a:off x="476280" y="6168960"/>
            <a:ext cx="11217960" cy="360"/>
          </a:xfrm>
          <a:prstGeom prst="straightConnector1">
            <a:avLst/>
          </a:prstGeom>
          <a:ln w="19050">
            <a:solidFill>
              <a:srgbClr val="50B400"/>
            </a:solidFill>
            <a:round/>
          </a:ln>
        </p:spPr>
      </p:cxnSp>
      <p:sp>
        <p:nvSpPr>
          <p:cNvPr id="49" name="Foliennummernplatzhalter 1"/>
          <p:cNvSpPr/>
          <p:nvPr/>
        </p:nvSpPr>
        <p:spPr>
          <a:xfrm>
            <a:off x="38520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Light"/>
              </a:rPr>
              <a:t>HCI 2020-2021</a:t>
            </a:r>
            <a:endParaRPr lang="pt-PT" sz="1400" b="0" strike="noStrike" spc="-1">
              <a:solidFill>
                <a:srgbClr val="000000"/>
              </a:solidFill>
              <a:latin typeface="Arial"/>
            </a:endParaRPr>
          </a:p>
        </p:txBody>
      </p:sp>
      <p:sp>
        <p:nvSpPr>
          <p:cNvPr id="50"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8DAFA45C-DD01-4EBB-88F9-5717FBF5C7A0}" type="slidenum">
              <a:rPr lang="en-US" sz="1400" b="0" strike="noStrike" spc="-1">
                <a:solidFill>
                  <a:srgbClr val="000000"/>
                </a:solidFill>
                <a:latin typeface="Calibri Light"/>
              </a:rPr>
              <a:t>3</a:t>
            </a:fld>
            <a:endParaRPr lang="pt-PT" sz="1400" b="0" strike="noStrike" spc="-1">
              <a:solidFill>
                <a:srgbClr val="000000"/>
              </a:solidFill>
              <a:latin typeface="Arial"/>
            </a:endParaRPr>
          </a:p>
        </p:txBody>
      </p:sp>
      <p:sp>
        <p:nvSpPr>
          <p:cNvPr id="52" name="TextBox 7"/>
          <p:cNvSpPr/>
          <p:nvPr/>
        </p:nvSpPr>
        <p:spPr>
          <a:xfrm>
            <a:off x="477720" y="1797840"/>
            <a:ext cx="6522840" cy="4359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en-US" sz="2000" b="0" strike="noStrike" spc="-1">
                <a:solidFill>
                  <a:srgbClr val="000000"/>
                </a:solidFill>
                <a:latin typeface="Calibri Light"/>
              </a:rPr>
              <a:t>Define high-level goals.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Chat with other members of the unit</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Share photos with other scouts/parents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Pay fees through online platforms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Check news and future activities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Manage enrolled scouts</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What are the expected outcomes?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Having a platform with a simple (and easy to navigate) user interface and the aforementioned features</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What are the benefits?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Communication between members without needing an external platform (e.g. Facebook)</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Less reliance on paper records for management</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Common news feed available to all members</a:t>
            </a:r>
            <a:endParaRPr lang="pt-PT" sz="2000" b="0" strike="noStrike" spc="-1">
              <a:solidFill>
                <a:srgbClr val="000000"/>
              </a:solidFill>
              <a:latin typeface="Arial"/>
            </a:endParaRPr>
          </a:p>
        </p:txBody>
      </p:sp>
      <p:cxnSp>
        <p:nvCxnSpPr>
          <p:cNvPr id="53" name="Straight Connector 10"/>
          <p:cNvCxnSpPr/>
          <p:nvPr/>
        </p:nvCxnSpPr>
        <p:spPr>
          <a:xfrm>
            <a:off x="476280" y="6168960"/>
            <a:ext cx="11217960" cy="360"/>
          </a:xfrm>
          <a:prstGeom prst="straightConnector1">
            <a:avLst/>
          </a:prstGeom>
          <a:ln w="19050">
            <a:solidFill>
              <a:srgbClr val="50B400"/>
            </a:solidFill>
            <a:round/>
          </a:ln>
        </p:spPr>
      </p:cxnSp>
      <p:pic>
        <p:nvPicPr>
          <p:cNvPr id="54" name="Picture 1"/>
          <p:cNvPicPr/>
          <p:nvPr/>
        </p:nvPicPr>
        <p:blipFill>
          <a:blip r:embed="rId2"/>
          <a:stretch/>
        </p:blipFill>
        <p:spPr>
          <a:xfrm>
            <a:off x="8979480" y="570600"/>
            <a:ext cx="2714040" cy="3201480"/>
          </a:xfrm>
          <a:prstGeom prst="rect">
            <a:avLst/>
          </a:prstGeom>
          <a:ln w="0">
            <a:noFill/>
          </a:ln>
        </p:spPr>
      </p:pic>
      <p:sp>
        <p:nvSpPr>
          <p:cNvPr id="55"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Project Objectives</a:t>
            </a:r>
            <a:endParaRPr lang="pt-PT" sz="6000" b="0" strike="noStrike" spc="-1">
              <a:solidFill>
                <a:srgbClr val="000000"/>
              </a:solidFill>
              <a:latin typeface="Arial"/>
            </a:endParaRPr>
          </a:p>
        </p:txBody>
      </p:sp>
      <p:sp>
        <p:nvSpPr>
          <p:cNvPr id="56"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
        <p:nvSpPr>
          <p:cNvPr id="57" name="Foliennummernplatzhalter 1"/>
          <p:cNvSpPr/>
          <p:nvPr/>
        </p:nvSpPr>
        <p:spPr>
          <a:xfrm>
            <a:off x="53748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a:rPr>
              <a:t>HCI 2020-2021</a:t>
            </a:r>
            <a:endParaRPr lang="pt-PT" sz="14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056C86D6-E80B-4246-BE7E-6A5311CA4EB6}" type="slidenum">
              <a:rPr lang="en-US" sz="1400" b="0" strike="noStrike" spc="-1">
                <a:solidFill>
                  <a:srgbClr val="000000"/>
                </a:solidFill>
                <a:latin typeface="Calibri Light"/>
              </a:rPr>
              <a:t>4</a:t>
            </a:fld>
            <a:endParaRPr lang="pt-PT" sz="1400" b="0" strike="noStrike" spc="-1">
              <a:solidFill>
                <a:srgbClr val="000000"/>
              </a:solidFill>
              <a:latin typeface="Arial"/>
            </a:endParaRPr>
          </a:p>
        </p:txBody>
      </p:sp>
      <p:sp>
        <p:nvSpPr>
          <p:cNvPr id="59" name="TextBox 7"/>
          <p:cNvSpPr/>
          <p:nvPr/>
        </p:nvSpPr>
        <p:spPr>
          <a:xfrm>
            <a:off x="477720" y="1783800"/>
            <a:ext cx="6912000" cy="4053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en-US" sz="2000" b="0" strike="noStrike" spc="-1">
                <a:solidFill>
                  <a:srgbClr val="000000"/>
                </a:solidFill>
                <a:latin typeface="Calibri Light"/>
              </a:rPr>
              <a:t>Maria Alves</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19 years old</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Student</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Is enrolled in the Movimento de Escuteiros de Trindade, troop n.º 2</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Would like to share photos that she took during activities with the other scouts and parents</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Gabriel Nogueira</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30 years old</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Professor</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Leader of scout troop n.º 2</a:t>
            </a:r>
            <a:endParaRPr lang="pt-PT" sz="2000" b="0" strike="noStrike" spc="-1">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a:solidFill>
                  <a:srgbClr val="000000"/>
                </a:solidFill>
                <a:latin typeface="Calibri Light"/>
              </a:rPr>
              <a:t>Would like to manage the list of enrolled scouts and verify their payments without needing to check paper records</a:t>
            </a:r>
            <a:endParaRPr lang="pt-PT" sz="2000" b="0" strike="noStrike" spc="-1">
              <a:solidFill>
                <a:srgbClr val="000000"/>
              </a:solidFill>
              <a:latin typeface="Arial"/>
            </a:endParaRPr>
          </a:p>
        </p:txBody>
      </p:sp>
      <p:cxnSp>
        <p:nvCxnSpPr>
          <p:cNvPr id="60" name="Straight Connector 10"/>
          <p:cNvCxnSpPr/>
          <p:nvPr/>
        </p:nvCxnSpPr>
        <p:spPr>
          <a:xfrm>
            <a:off x="476280" y="6168960"/>
            <a:ext cx="11217960" cy="360"/>
          </a:xfrm>
          <a:prstGeom prst="straightConnector1">
            <a:avLst/>
          </a:prstGeom>
          <a:ln w="19050">
            <a:solidFill>
              <a:srgbClr val="50B400"/>
            </a:solidFill>
            <a:round/>
          </a:ln>
        </p:spPr>
      </p:cxnSp>
      <p:pic>
        <p:nvPicPr>
          <p:cNvPr id="61" name="Picture 1"/>
          <p:cNvPicPr/>
          <p:nvPr/>
        </p:nvPicPr>
        <p:blipFill>
          <a:blip r:embed="rId2"/>
          <a:stretch/>
        </p:blipFill>
        <p:spPr>
          <a:xfrm>
            <a:off x="8535960" y="1433160"/>
            <a:ext cx="3174480" cy="1523520"/>
          </a:xfrm>
          <a:prstGeom prst="rect">
            <a:avLst/>
          </a:prstGeom>
          <a:ln w="0">
            <a:noFill/>
          </a:ln>
        </p:spPr>
      </p:pic>
      <p:sp>
        <p:nvSpPr>
          <p:cNvPr id="62"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Personas</a:t>
            </a:r>
            <a:endParaRPr lang="pt-PT" sz="6000" b="0" strike="noStrike" spc="-1">
              <a:solidFill>
                <a:srgbClr val="000000"/>
              </a:solidFill>
              <a:latin typeface="Arial"/>
            </a:endParaRPr>
          </a:p>
        </p:txBody>
      </p:sp>
      <p:sp>
        <p:nvSpPr>
          <p:cNvPr id="63"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
        <p:nvSpPr>
          <p:cNvPr id="64" name="Foliennummernplatzhalter 1"/>
          <p:cNvSpPr/>
          <p:nvPr/>
        </p:nvSpPr>
        <p:spPr>
          <a:xfrm>
            <a:off x="53748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a:rPr>
              <a:t>HCI 2020-2021</a:t>
            </a:r>
            <a:endParaRPr lang="pt-PT" sz="1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33F43AA2-CB17-46E1-AB49-47CDD84D0DDE}" type="slidenum">
              <a:rPr lang="en-US" sz="1400" b="0" strike="noStrike" spc="-1">
                <a:solidFill>
                  <a:srgbClr val="000000"/>
                </a:solidFill>
                <a:latin typeface="Calibri Light"/>
              </a:rPr>
              <a:t>5</a:t>
            </a:fld>
            <a:endParaRPr lang="pt-PT" sz="1400" b="0" strike="noStrike" spc="-1">
              <a:solidFill>
                <a:srgbClr val="000000"/>
              </a:solidFill>
              <a:latin typeface="Arial"/>
            </a:endParaRPr>
          </a:p>
        </p:txBody>
      </p:sp>
      <p:sp>
        <p:nvSpPr>
          <p:cNvPr id="66" name="TextBox 7"/>
          <p:cNvSpPr/>
          <p:nvPr/>
        </p:nvSpPr>
        <p:spPr>
          <a:xfrm>
            <a:off x="477720" y="1783800"/>
            <a:ext cx="10540440" cy="4053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en-US" sz="2000" b="0" strike="noStrike" spc="-1" dirty="0">
                <a:solidFill>
                  <a:srgbClr val="000000"/>
                </a:solidFill>
                <a:latin typeface="Calibri Light"/>
              </a:rPr>
              <a:t>Scenario 1:</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Maria took a lot of photos during the last scout activity and now wants to share them with other scouts and parents, without making them public, so that only them can see the pictures.</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To do this, she will open the </a:t>
            </a:r>
            <a:r>
              <a:rPr lang="en-US" sz="2000" b="0" strike="noStrike" spc="-1" dirty="0" err="1">
                <a:solidFill>
                  <a:srgbClr val="000000"/>
                </a:solidFill>
                <a:latin typeface="Calibri Light"/>
              </a:rPr>
              <a:t>ScoutPanel</a:t>
            </a:r>
            <a:r>
              <a:rPr lang="en-US" sz="2000" b="0" strike="noStrike" spc="-1" dirty="0">
                <a:solidFill>
                  <a:srgbClr val="000000"/>
                </a:solidFill>
                <a:latin typeface="Calibri Light"/>
              </a:rPr>
              <a:t> platform and post the photo album in a feed that is shared between all members.</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They will all receive a notification, which they can click to see the photo album. All pictures will be kept in the feed so that they can be seen in the future.</a:t>
            </a:r>
            <a:endParaRPr lang="pt-PT" sz="2000" b="0" strike="noStrike" spc="-1" dirty="0">
              <a:solidFill>
                <a:srgbClr val="000000"/>
              </a:solidFill>
              <a:latin typeface="Arial"/>
            </a:endParaRPr>
          </a:p>
          <a:p>
            <a:pPr marL="285840" indent="-285840">
              <a:lnSpc>
                <a:spcPct val="100000"/>
              </a:lnSpc>
              <a:buClr>
                <a:srgbClr val="000000"/>
              </a:buClr>
              <a:buFont typeface="Arial"/>
              <a:buChar char="•"/>
            </a:pPr>
            <a:r>
              <a:rPr lang="en-US" sz="2000" b="0" strike="noStrike" spc="-1" dirty="0">
                <a:solidFill>
                  <a:srgbClr val="000000"/>
                </a:solidFill>
                <a:latin typeface="Calibri Light"/>
              </a:rPr>
              <a:t>Scenario 2:</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Gabriel wants to enroll a new member to the scout troop n.º 2.</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To do this, he will open the </a:t>
            </a:r>
            <a:r>
              <a:rPr lang="en-US" sz="2000" b="0" strike="noStrike" spc="-1" dirty="0" err="1">
                <a:solidFill>
                  <a:srgbClr val="000000"/>
                </a:solidFill>
                <a:latin typeface="Calibri Light"/>
              </a:rPr>
              <a:t>ScoutPanel</a:t>
            </a:r>
            <a:r>
              <a:rPr lang="en-US" sz="2000" b="0" strike="noStrike" spc="-1" dirty="0">
                <a:solidFill>
                  <a:srgbClr val="000000"/>
                </a:solidFill>
                <a:latin typeface="Calibri Light"/>
              </a:rPr>
              <a:t> platform and go to the “new member” page. He will fill all the information about the new member and submit the registration form.</a:t>
            </a:r>
            <a:endParaRPr lang="pt-PT" sz="2000" b="0" strike="noStrike" spc="-1" dirty="0">
              <a:solidFill>
                <a:srgbClr val="000000"/>
              </a:solidFill>
              <a:latin typeface="Arial"/>
            </a:endParaRPr>
          </a:p>
          <a:p>
            <a:pPr marL="432000" lvl="1" indent="-216000">
              <a:lnSpc>
                <a:spcPct val="100000"/>
              </a:lnSpc>
              <a:buClr>
                <a:srgbClr val="000000"/>
              </a:buClr>
              <a:buSzPct val="45000"/>
              <a:buFont typeface="Wingdings" charset="2"/>
              <a:buChar char=""/>
            </a:pPr>
            <a:r>
              <a:rPr lang="en-US" sz="2000" b="0" strike="noStrike" spc="-1" dirty="0">
                <a:solidFill>
                  <a:srgbClr val="000000"/>
                </a:solidFill>
                <a:latin typeface="Calibri Light"/>
              </a:rPr>
              <a:t>The new member will be added to the members list, which can be seen by everyone on the platform.</a:t>
            </a:r>
            <a:endParaRPr lang="pt-PT" sz="2000" b="0" strike="noStrike" spc="-1" dirty="0">
              <a:solidFill>
                <a:srgbClr val="000000"/>
              </a:solidFill>
              <a:latin typeface="Arial"/>
            </a:endParaRPr>
          </a:p>
        </p:txBody>
      </p:sp>
      <p:cxnSp>
        <p:nvCxnSpPr>
          <p:cNvPr id="67" name="Straight Connector 10"/>
          <p:cNvCxnSpPr/>
          <p:nvPr/>
        </p:nvCxnSpPr>
        <p:spPr>
          <a:xfrm>
            <a:off x="476280" y="6168960"/>
            <a:ext cx="11217960" cy="360"/>
          </a:xfrm>
          <a:prstGeom prst="straightConnector1">
            <a:avLst/>
          </a:prstGeom>
          <a:ln w="19050">
            <a:solidFill>
              <a:srgbClr val="50B400"/>
            </a:solidFill>
            <a:round/>
          </a:ln>
        </p:spPr>
      </p:cxnSp>
      <p:sp>
        <p:nvSpPr>
          <p:cNvPr id="68"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Scenarios</a:t>
            </a:r>
            <a:endParaRPr lang="pt-PT" sz="6000" b="0" strike="noStrike" spc="-1">
              <a:solidFill>
                <a:srgbClr val="000000"/>
              </a:solidFill>
              <a:latin typeface="Arial"/>
            </a:endParaRPr>
          </a:p>
        </p:txBody>
      </p:sp>
      <p:sp>
        <p:nvSpPr>
          <p:cNvPr id="69"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
        <p:nvSpPr>
          <p:cNvPr id="70" name="Foliennummernplatzhalter 1"/>
          <p:cNvSpPr/>
          <p:nvPr/>
        </p:nvSpPr>
        <p:spPr>
          <a:xfrm>
            <a:off x="53748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a:rPr>
              <a:t>HCI 2020-2021</a:t>
            </a:r>
            <a:endParaRPr lang="pt-PT" sz="14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Picture 2"/>
          <p:cNvPicPr/>
          <p:nvPr/>
        </p:nvPicPr>
        <p:blipFill>
          <a:blip r:embed="rId2"/>
          <a:stretch/>
        </p:blipFill>
        <p:spPr>
          <a:xfrm>
            <a:off x="8271000" y="3135240"/>
            <a:ext cx="3439800" cy="2667960"/>
          </a:xfrm>
          <a:prstGeom prst="rect">
            <a:avLst/>
          </a:prstGeom>
          <a:ln w="0">
            <a:noFill/>
          </a:ln>
        </p:spPr>
      </p:pic>
      <p:sp>
        <p:nvSpPr>
          <p:cNvPr id="72"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AFB6E03D-9147-4716-83A0-D134E2010527}" type="slidenum">
              <a:rPr lang="en-US" sz="1400" b="0" strike="noStrike" spc="-1">
                <a:solidFill>
                  <a:srgbClr val="000000"/>
                </a:solidFill>
                <a:latin typeface="Calibri Light"/>
              </a:rPr>
              <a:t>6</a:t>
            </a:fld>
            <a:endParaRPr lang="pt-PT" sz="1400" b="0" strike="noStrike" spc="-1">
              <a:solidFill>
                <a:srgbClr val="000000"/>
              </a:solidFill>
              <a:latin typeface="Arial"/>
            </a:endParaRPr>
          </a:p>
        </p:txBody>
      </p:sp>
      <p:sp>
        <p:nvSpPr>
          <p:cNvPr id="73" name="TextBox 7"/>
          <p:cNvSpPr/>
          <p:nvPr/>
        </p:nvSpPr>
        <p:spPr>
          <a:xfrm>
            <a:off x="477720" y="1783800"/>
            <a:ext cx="8703360" cy="283392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en-US" sz="2000" b="0" strike="noStrike" spc="-1">
                <a:solidFill>
                  <a:srgbClr val="000000"/>
                </a:solidFill>
                <a:latin typeface="Calibri Light"/>
              </a:rPr>
              <a:t>For each scenario indicate the main tasks that users will perform using the application;</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Identify relevant issues of the context of use, if necessary (e.g. mobile usage, noise, dust, stress level, etc.);</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Which tasks will become easier using the application (taking advantage of the new capacities) and how they are performed currently (without the application)? </a:t>
            </a: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Include the decomposition of the main task.</a:t>
            </a:r>
            <a:endParaRPr lang="pt-PT" sz="2000" b="0" strike="noStrike" spc="-1">
              <a:solidFill>
                <a:srgbClr val="000000"/>
              </a:solidFill>
              <a:latin typeface="Arial"/>
            </a:endParaRPr>
          </a:p>
          <a:p>
            <a:pPr>
              <a:lnSpc>
                <a:spcPct val="100000"/>
              </a:lnSpc>
            </a:pPr>
            <a:endParaRPr lang="pt-PT" sz="2000" b="0" strike="noStrike" spc="-1">
              <a:solidFill>
                <a:srgbClr val="000000"/>
              </a:solidFill>
              <a:latin typeface="Arial"/>
            </a:endParaRPr>
          </a:p>
        </p:txBody>
      </p:sp>
      <p:cxnSp>
        <p:nvCxnSpPr>
          <p:cNvPr id="74" name="Straight Connector 10"/>
          <p:cNvCxnSpPr/>
          <p:nvPr/>
        </p:nvCxnSpPr>
        <p:spPr>
          <a:xfrm>
            <a:off x="476280" y="6168960"/>
            <a:ext cx="11217960" cy="360"/>
          </a:xfrm>
          <a:prstGeom prst="straightConnector1">
            <a:avLst/>
          </a:prstGeom>
          <a:ln w="19050">
            <a:solidFill>
              <a:srgbClr val="50B400"/>
            </a:solidFill>
            <a:round/>
          </a:ln>
        </p:spPr>
      </p:cxnSp>
      <p:sp>
        <p:nvSpPr>
          <p:cNvPr id="75"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Tasks</a:t>
            </a:r>
            <a:endParaRPr lang="pt-PT" sz="6000" b="0" strike="noStrike" spc="-1">
              <a:solidFill>
                <a:srgbClr val="000000"/>
              </a:solidFill>
              <a:latin typeface="Arial"/>
            </a:endParaRPr>
          </a:p>
        </p:txBody>
      </p:sp>
      <p:sp>
        <p:nvSpPr>
          <p:cNvPr id="76"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
        <p:nvSpPr>
          <p:cNvPr id="77" name="Foliennummernplatzhalter 1"/>
          <p:cNvSpPr/>
          <p:nvPr/>
        </p:nvSpPr>
        <p:spPr>
          <a:xfrm>
            <a:off x="53748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a:rPr>
              <a:t>HCI 2020-2021</a:t>
            </a:r>
            <a:endParaRPr lang="pt-PT" sz="14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87FADFD1-6194-43EB-9246-D914B55B0196}" type="slidenum">
              <a:rPr lang="en-US" sz="1400" b="0" strike="noStrike" spc="-1">
                <a:solidFill>
                  <a:srgbClr val="000000"/>
                </a:solidFill>
                <a:latin typeface="Calibri Light"/>
              </a:rPr>
              <a:t>7</a:t>
            </a:fld>
            <a:endParaRPr lang="pt-PT" sz="1400" b="0" strike="noStrike" spc="-1">
              <a:solidFill>
                <a:srgbClr val="000000"/>
              </a:solidFill>
              <a:latin typeface="Arial"/>
            </a:endParaRPr>
          </a:p>
        </p:txBody>
      </p:sp>
      <p:sp>
        <p:nvSpPr>
          <p:cNvPr id="79" name="TextBox 7"/>
          <p:cNvSpPr/>
          <p:nvPr/>
        </p:nvSpPr>
        <p:spPr>
          <a:xfrm>
            <a:off x="477720" y="1783800"/>
            <a:ext cx="8521200" cy="409197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en-US" sz="2000" b="0" strike="noStrike" spc="-1" dirty="0">
                <a:solidFill>
                  <a:srgbClr val="000000"/>
                </a:solidFill>
                <a:latin typeface="Calibri Light"/>
              </a:rPr>
              <a:t>Define a set of requirements (non-functional, functional, …) based on the objectives and personas: </a:t>
            </a:r>
            <a:endParaRPr lang="pt-PT" sz="2000" b="0" strike="noStrike" spc="-1" dirty="0">
              <a:solidFill>
                <a:srgbClr val="000000"/>
              </a:solidFill>
              <a:latin typeface="Arial"/>
            </a:endParaRPr>
          </a:p>
          <a:p>
            <a:pPr marL="743040" lvl="1" indent="-285840">
              <a:lnSpc>
                <a:spcPct val="100000"/>
              </a:lnSpc>
              <a:buClr>
                <a:srgbClr val="50B400"/>
              </a:buClr>
              <a:buFont typeface="Wingdings" charset="2"/>
              <a:buChar char=""/>
            </a:pPr>
            <a:r>
              <a:rPr lang="en-US" sz="2000" b="0" strike="noStrike" spc="-1" dirty="0">
                <a:solidFill>
                  <a:srgbClr val="50B400"/>
                </a:solidFill>
                <a:latin typeface="Calibri Light"/>
              </a:rPr>
              <a:t>Non-functional requirements </a:t>
            </a:r>
            <a:r>
              <a:rPr lang="en-US" sz="2000" b="0" strike="noStrike" spc="-1" dirty="0">
                <a:solidFill>
                  <a:srgbClr val="000000"/>
                </a:solidFill>
                <a:latin typeface="Calibri Light"/>
              </a:rPr>
              <a:t>– The system must communicate with the SQL Server database; The monthly fee invoice must be provided every first Sunday of the month; The payment receipt must be sent no later than 48 hours after payment, on working days; </a:t>
            </a:r>
          </a:p>
          <a:p>
            <a:pPr lvl="1">
              <a:lnSpc>
                <a:spcPct val="100000"/>
              </a:lnSpc>
              <a:buClr>
                <a:srgbClr val="50B400"/>
              </a:buClr>
            </a:pPr>
            <a:endParaRPr lang="pt-PT" sz="2000" b="0" u="sng" strike="noStrike" spc="-1" dirty="0">
              <a:solidFill>
                <a:srgbClr val="000000"/>
              </a:solidFill>
              <a:latin typeface="Arial"/>
            </a:endParaRPr>
          </a:p>
          <a:p>
            <a:pPr marL="743040" lvl="1" indent="-285840">
              <a:lnSpc>
                <a:spcPct val="100000"/>
              </a:lnSpc>
              <a:buClr>
                <a:srgbClr val="50B400"/>
              </a:buClr>
              <a:buFont typeface="Wingdings" charset="2"/>
              <a:buChar char=""/>
            </a:pPr>
            <a:r>
              <a:rPr lang="en-US" sz="2000" b="0" strike="noStrike" spc="-1" dirty="0">
                <a:solidFill>
                  <a:srgbClr val="50B400"/>
                </a:solidFill>
                <a:latin typeface="Calibri Light"/>
              </a:rPr>
              <a:t>Functional Requirements </a:t>
            </a:r>
            <a:r>
              <a:rPr lang="en-US" sz="2000" b="0" strike="noStrike" spc="-1" dirty="0">
                <a:solidFill>
                  <a:srgbClr val="000000"/>
                </a:solidFill>
                <a:latin typeface="Calibri Light"/>
              </a:rPr>
              <a:t>- Make quota payments through credit or debit; Consultation and alteration of the scouts' personal data; Inquiry of monthly fee or debt; Issuance of receipt of payments; Share and publish photos of activities; Consultation and change of subscribers by section heads; Receive notifications;</a:t>
            </a:r>
            <a:endParaRPr lang="pt-PT" sz="2000" b="0" strike="noStrike" spc="-1" dirty="0">
              <a:solidFill>
                <a:srgbClr val="000000"/>
              </a:solidFill>
              <a:latin typeface="Arial"/>
            </a:endParaRPr>
          </a:p>
          <a:p>
            <a:pPr>
              <a:lnSpc>
                <a:spcPct val="100000"/>
              </a:lnSpc>
            </a:pPr>
            <a:endParaRPr lang="pt-PT" sz="2000" b="0" strike="noStrike" spc="-1" dirty="0">
              <a:solidFill>
                <a:srgbClr val="000000"/>
              </a:solidFill>
              <a:latin typeface="Arial"/>
            </a:endParaRPr>
          </a:p>
        </p:txBody>
      </p:sp>
      <p:cxnSp>
        <p:nvCxnSpPr>
          <p:cNvPr id="80" name="Straight Connector 10"/>
          <p:cNvCxnSpPr/>
          <p:nvPr/>
        </p:nvCxnSpPr>
        <p:spPr>
          <a:xfrm>
            <a:off x="476280" y="6168960"/>
            <a:ext cx="11217960" cy="360"/>
          </a:xfrm>
          <a:prstGeom prst="straightConnector1">
            <a:avLst/>
          </a:prstGeom>
          <a:ln w="19050">
            <a:solidFill>
              <a:srgbClr val="50B400"/>
            </a:solidFill>
            <a:round/>
          </a:ln>
        </p:spPr>
      </p:cxnSp>
      <p:sp>
        <p:nvSpPr>
          <p:cNvPr id="81" name="Foliennummernplatzhalter 1"/>
          <p:cNvSpPr/>
          <p:nvPr/>
        </p:nvSpPr>
        <p:spPr>
          <a:xfrm>
            <a:off x="385200" y="6350040"/>
            <a:ext cx="33066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a:rPr>
              <a:t>HCI 2020-2021</a:t>
            </a:r>
            <a:endParaRPr lang="pt-PT" sz="1400" b="0" strike="noStrike" spc="-1">
              <a:solidFill>
                <a:srgbClr val="000000"/>
              </a:solidFill>
              <a:latin typeface="Arial"/>
            </a:endParaRPr>
          </a:p>
        </p:txBody>
      </p:sp>
      <p:pic>
        <p:nvPicPr>
          <p:cNvPr id="82" name="Picture 1"/>
          <p:cNvPicPr/>
          <p:nvPr/>
        </p:nvPicPr>
        <p:blipFill>
          <a:blip r:embed="rId2"/>
          <a:stretch/>
        </p:blipFill>
        <p:spPr>
          <a:xfrm>
            <a:off x="9372600" y="1212480"/>
            <a:ext cx="2507400" cy="3216240"/>
          </a:xfrm>
          <a:prstGeom prst="rect">
            <a:avLst/>
          </a:prstGeom>
          <a:ln w="0">
            <a:noFill/>
          </a:ln>
        </p:spPr>
      </p:pic>
      <p:sp>
        <p:nvSpPr>
          <p:cNvPr id="83"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Requirements</a:t>
            </a:r>
            <a:endParaRPr lang="pt-PT" sz="6000" b="0" strike="noStrike" spc="-1">
              <a:solidFill>
                <a:srgbClr val="000000"/>
              </a:solidFill>
              <a:latin typeface="Arial"/>
            </a:endParaRPr>
          </a:p>
        </p:txBody>
      </p:sp>
      <p:sp>
        <p:nvSpPr>
          <p:cNvPr id="84" name="Rectangle 2"/>
          <p:cNvSpPr/>
          <p:nvPr/>
        </p:nvSpPr>
        <p:spPr>
          <a:xfrm>
            <a:off x="582840" y="853920"/>
            <a:ext cx="11127600" cy="8535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a:p>
            <a:pPr>
              <a:lnSpc>
                <a:spcPct val="100000"/>
              </a:lnSpc>
              <a:tabLst>
                <a:tab pos="0" algn="l"/>
              </a:tabLst>
            </a:pPr>
            <a:endParaRPr lang="pt-PT" sz="280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Foliennummernplatzhalter 1"/>
          <p:cNvSpPr/>
          <p:nvPr/>
        </p:nvSpPr>
        <p:spPr>
          <a:xfrm>
            <a:off x="11018520" y="6350040"/>
            <a:ext cx="73224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r">
              <a:lnSpc>
                <a:spcPct val="100000"/>
              </a:lnSpc>
              <a:spcBef>
                <a:spcPts val="700"/>
              </a:spcBef>
            </a:pPr>
            <a:fld id="{1047C38C-B5E8-406B-86A9-9071D0B11DA8}" type="slidenum">
              <a:rPr lang="en-US" sz="1400" b="0" strike="noStrike" spc="-1">
                <a:solidFill>
                  <a:srgbClr val="000000"/>
                </a:solidFill>
                <a:latin typeface="Calibri Light"/>
              </a:rPr>
              <a:t>8</a:t>
            </a:fld>
            <a:endParaRPr lang="pt-PT" sz="1400" b="0" strike="noStrike" spc="-1">
              <a:solidFill>
                <a:srgbClr val="000000"/>
              </a:solidFill>
              <a:latin typeface="Arial"/>
            </a:endParaRPr>
          </a:p>
        </p:txBody>
      </p:sp>
      <p:sp>
        <p:nvSpPr>
          <p:cNvPr id="86" name="TextBox 7"/>
          <p:cNvSpPr/>
          <p:nvPr/>
        </p:nvSpPr>
        <p:spPr>
          <a:xfrm>
            <a:off x="310320" y="1435320"/>
            <a:ext cx="3652560" cy="283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000000"/>
              </a:buClr>
              <a:buFont typeface="Arial"/>
              <a:buChar char="•"/>
            </a:pPr>
            <a:r>
              <a:rPr lang="pt-PT" sz="2000" b="0" strike="noStrike" spc="-1">
                <a:solidFill>
                  <a:srgbClr val="000000"/>
                </a:solidFill>
                <a:latin typeface="Calibri Light"/>
              </a:rPr>
              <a:t>We are considering making a digital prototype, using tools such as proto.io</a:t>
            </a:r>
            <a:endParaRPr lang="pt-PT" sz="2000" b="0" strike="noStrike" spc="-1">
              <a:solidFill>
                <a:srgbClr val="000000"/>
              </a:solidFill>
              <a:latin typeface="Arial"/>
            </a:endParaRPr>
          </a:p>
          <a:p>
            <a:pPr>
              <a:lnSpc>
                <a:spcPct val="100000"/>
              </a:lnSpc>
            </a:pPr>
            <a:endParaRPr lang="pt-PT" sz="2000" b="0" strike="noStrike" spc="-1">
              <a:solidFill>
                <a:srgbClr val="000000"/>
              </a:solidFill>
              <a:latin typeface="Arial"/>
            </a:endParaRPr>
          </a:p>
          <a:p>
            <a:pPr marL="285840" indent="-285840">
              <a:lnSpc>
                <a:spcPct val="100000"/>
              </a:lnSpc>
              <a:buClr>
                <a:srgbClr val="000000"/>
              </a:buClr>
              <a:buFont typeface="Arial"/>
              <a:buChar char="•"/>
            </a:pPr>
            <a:r>
              <a:rPr lang="en-US" sz="2000" b="0" strike="noStrike" spc="-1">
                <a:solidFill>
                  <a:srgbClr val="000000"/>
                </a:solidFill>
                <a:latin typeface="Calibri Light"/>
              </a:rPr>
              <a:t>We’ll test the prototype by observing users trying to perform tasks on it and asking questions based on their experience with the interface</a:t>
            </a:r>
            <a:endParaRPr lang="pt-PT" sz="2000" b="0" strike="noStrike" spc="-1">
              <a:solidFill>
                <a:srgbClr val="000000"/>
              </a:solidFill>
              <a:latin typeface="Arial"/>
            </a:endParaRPr>
          </a:p>
        </p:txBody>
      </p:sp>
      <p:cxnSp>
        <p:nvCxnSpPr>
          <p:cNvPr id="87" name="Straight Connector 10"/>
          <p:cNvCxnSpPr/>
          <p:nvPr/>
        </p:nvCxnSpPr>
        <p:spPr>
          <a:xfrm>
            <a:off x="476280" y="6168960"/>
            <a:ext cx="11217960" cy="360"/>
          </a:xfrm>
          <a:prstGeom prst="straightConnector1">
            <a:avLst/>
          </a:prstGeom>
          <a:ln w="19050">
            <a:solidFill>
              <a:srgbClr val="50B400"/>
            </a:solidFill>
            <a:round/>
          </a:ln>
        </p:spPr>
      </p:cxnSp>
      <p:sp>
        <p:nvSpPr>
          <p:cNvPr id="88" name="Rectangle 2"/>
          <p:cNvSpPr/>
          <p:nvPr/>
        </p:nvSpPr>
        <p:spPr>
          <a:xfrm>
            <a:off x="477720" y="334800"/>
            <a:ext cx="11232720" cy="550800"/>
          </a:xfrm>
          <a:prstGeom prst="rect">
            <a:avLst/>
          </a:prstGeom>
          <a:noFill/>
          <a:ln w="0">
            <a:noFill/>
          </a:ln>
        </p:spPr>
        <p:style>
          <a:lnRef idx="0">
            <a:scrgbClr r="0" g="0" b="0"/>
          </a:lnRef>
          <a:fillRef idx="0">
            <a:scrgbClr r="0" g="0" b="0"/>
          </a:fillRef>
          <a:effectRef idx="0">
            <a:scrgbClr r="0" g="0" b="0"/>
          </a:effectRef>
          <a:fontRef idx="minor"/>
        </p:style>
        <p:txBody>
          <a:bodyPr anchor="b">
            <a:normAutofit fontScale="55000"/>
          </a:bodyPr>
          <a:lstStyle/>
          <a:p>
            <a:pPr>
              <a:lnSpc>
                <a:spcPct val="90000"/>
              </a:lnSpc>
            </a:pPr>
            <a:r>
              <a:rPr lang="en-US" sz="6000" b="1" strike="noStrike" spc="-1">
                <a:solidFill>
                  <a:srgbClr val="000000"/>
                </a:solidFill>
                <a:latin typeface="Calibri Light"/>
              </a:rPr>
              <a:t>Next </a:t>
            </a:r>
            <a:r>
              <a:rPr lang="pt-PT" sz="6000" b="1" strike="noStrike" spc="-1">
                <a:solidFill>
                  <a:srgbClr val="000000"/>
                </a:solidFill>
                <a:latin typeface="Calibri Light"/>
              </a:rPr>
              <a:t>steps</a:t>
            </a:r>
            <a:endParaRPr lang="pt-PT" sz="6000" b="0" strike="noStrike" spc="-1">
              <a:solidFill>
                <a:srgbClr val="000000"/>
              </a:solidFill>
              <a:latin typeface="Arial"/>
            </a:endParaRPr>
          </a:p>
        </p:txBody>
      </p:sp>
      <p:sp>
        <p:nvSpPr>
          <p:cNvPr id="89" name="Rectangle 2"/>
          <p:cNvSpPr/>
          <p:nvPr/>
        </p:nvSpPr>
        <p:spPr>
          <a:xfrm>
            <a:off x="582840" y="853920"/>
            <a:ext cx="11127600" cy="426960"/>
          </a:xfrm>
          <a:prstGeom prst="rect">
            <a:avLst/>
          </a:prstGeom>
          <a:noFill/>
          <a:ln w="0">
            <a:noFill/>
          </a:ln>
        </p:spPr>
        <p:style>
          <a:lnRef idx="0">
            <a:scrgbClr r="0" g="0" b="0"/>
          </a:lnRef>
          <a:fillRef idx="0">
            <a:scrgbClr r="0" g="0" b="0"/>
          </a:fillRef>
          <a:effectRef idx="0">
            <a:scrgbClr r="0" g="0" b="0"/>
          </a:effectRef>
          <a:fontRef idx="minor"/>
        </p:style>
        <p:txBody>
          <a:bodyPr lIns="0" tIns="0" rIns="0" bIns="0" numCol="1" spcCol="0" anchor="t">
            <a:spAutoFit/>
          </a:bodyPr>
          <a:lstStyle/>
          <a:p>
            <a:pPr>
              <a:lnSpc>
                <a:spcPct val="100000"/>
              </a:lnSpc>
              <a:tabLst>
                <a:tab pos="0" algn="l"/>
              </a:tabLst>
            </a:pPr>
            <a:r>
              <a:rPr lang="en-US" sz="2800" b="1" strike="noStrike" spc="-1">
                <a:solidFill>
                  <a:srgbClr val="50B400"/>
                </a:solidFill>
                <a:latin typeface="Calibri Light"/>
              </a:rPr>
              <a:t>ScoutPanel</a:t>
            </a:r>
            <a:endParaRPr lang="pt-PT" sz="2800" b="0" strike="noStrike" spc="-1">
              <a:solidFill>
                <a:srgbClr val="000000"/>
              </a:solidFill>
              <a:latin typeface="Arial"/>
            </a:endParaRPr>
          </a:p>
        </p:txBody>
      </p:sp>
      <p:pic>
        <p:nvPicPr>
          <p:cNvPr id="90" name="Picture 2"/>
          <p:cNvPicPr/>
          <p:nvPr/>
        </p:nvPicPr>
        <p:blipFill>
          <a:blip r:embed="rId2"/>
          <a:srcRect t="7016"/>
          <a:stretch/>
        </p:blipFill>
        <p:spPr>
          <a:xfrm>
            <a:off x="6238440" y="3439440"/>
            <a:ext cx="1652040" cy="2557440"/>
          </a:xfrm>
          <a:prstGeom prst="rect">
            <a:avLst/>
          </a:prstGeom>
          <a:ln w="0">
            <a:noFill/>
          </a:ln>
        </p:spPr>
      </p:pic>
      <p:pic>
        <p:nvPicPr>
          <p:cNvPr id="91" name="Picture 3"/>
          <p:cNvPicPr/>
          <p:nvPr/>
        </p:nvPicPr>
        <p:blipFill>
          <a:blip r:embed="rId3"/>
          <a:stretch/>
        </p:blipFill>
        <p:spPr>
          <a:xfrm>
            <a:off x="6238440" y="209520"/>
            <a:ext cx="5329800" cy="3012120"/>
          </a:xfrm>
          <a:prstGeom prst="rect">
            <a:avLst/>
          </a:prstGeom>
          <a:ln w="0">
            <a:noFill/>
          </a:ln>
        </p:spPr>
      </p:pic>
      <p:sp>
        <p:nvSpPr>
          <p:cNvPr id="92" name="Foliennummernplatzhalter 1"/>
          <p:cNvSpPr/>
          <p:nvPr/>
        </p:nvSpPr>
        <p:spPr>
          <a:xfrm>
            <a:off x="385200" y="6350040"/>
            <a:ext cx="2671200" cy="30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spcBef>
                <a:spcPts val="700"/>
              </a:spcBef>
            </a:pPr>
            <a:r>
              <a:rPr lang="en-US" sz="1400" b="0" strike="noStrike" spc="-1">
                <a:solidFill>
                  <a:srgbClr val="000000"/>
                </a:solidFill>
                <a:latin typeface="Calibri Light"/>
              </a:rPr>
              <a:t>HCI 2020 - 2021</a:t>
            </a:r>
            <a:endParaRPr lang="pt-PT" sz="1400" b="0" strike="noStrike" spc="-1">
              <a:solidFill>
                <a:srgbClr val="000000"/>
              </a:solidFill>
              <a:latin typeface="Arial"/>
            </a:endParaRPr>
          </a:p>
        </p:txBody>
      </p:sp>
      <p:pic>
        <p:nvPicPr>
          <p:cNvPr id="93" name="Google Shape;313;p31"/>
          <p:cNvPicPr/>
          <p:nvPr/>
        </p:nvPicPr>
        <p:blipFill>
          <a:blip r:embed="rId4"/>
          <a:srcRect l="39998" t="14764" r="40012" b="14969"/>
          <a:stretch/>
        </p:blipFill>
        <p:spPr>
          <a:xfrm>
            <a:off x="4067280" y="2175840"/>
            <a:ext cx="1788840" cy="3901680"/>
          </a:xfrm>
          <a:prstGeom prst="rect">
            <a:avLst/>
          </a:prstGeom>
          <a:ln w="0">
            <a:noFill/>
          </a:ln>
        </p:spPr>
      </p:pic>
      <p:pic>
        <p:nvPicPr>
          <p:cNvPr id="94" name="Google Shape;416;p38"/>
          <p:cNvPicPr/>
          <p:nvPr/>
        </p:nvPicPr>
        <p:blipFill>
          <a:blip r:embed="rId5"/>
          <a:srcRect r="-1450"/>
          <a:stretch/>
        </p:blipFill>
        <p:spPr>
          <a:xfrm>
            <a:off x="7910640" y="3357000"/>
            <a:ext cx="3840120" cy="2639880"/>
          </a:xfrm>
          <a:prstGeom prst="rect">
            <a:avLst/>
          </a:prstGeom>
          <a:ln w="0">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fill="hold" nodeType="clickEffect">
                                  <p:stCondLst>
                                    <p:cond delay="0"/>
                                  </p:stCondLst>
                                  <p:childTnLst>
                                    <p:set>
                                      <p:cBhvr>
                                        <p:cTn id="10" dur="1" fill="hold">
                                          <p:stCondLst>
                                            <p:cond delay="1000"/>
                                          </p:stCondLst>
                                        </p:cTn>
                                        <p:tgtEl>
                                          <p:spTgt spid="9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566</TotalTime>
  <Words>828</Words>
  <Application>Microsoft Office PowerPoint</Application>
  <PresentationFormat>Ecrã Panorâmico</PresentationFormat>
  <Paragraphs>83</Paragraphs>
  <Slides>8</Slides>
  <Notes>0</Notes>
  <HiddenSlides>0</HiddenSlides>
  <MMClips>0</MMClips>
  <ScaleCrop>false</ScaleCrop>
  <HeadingPairs>
    <vt:vector size="6" baseType="variant">
      <vt:variant>
        <vt:lpstr>Tipos de letra usados</vt:lpstr>
      </vt:variant>
      <vt:variant>
        <vt:i4>6</vt:i4>
      </vt:variant>
      <vt:variant>
        <vt:lpstr>Tema</vt:lpstr>
      </vt:variant>
      <vt:variant>
        <vt:i4>1</vt:i4>
      </vt:variant>
      <vt:variant>
        <vt:lpstr>Títulos dos diapositivos</vt:lpstr>
      </vt:variant>
      <vt:variant>
        <vt:i4>8</vt:i4>
      </vt:variant>
    </vt:vector>
  </HeadingPairs>
  <TitlesOfParts>
    <vt:vector size="15" baseType="lpstr">
      <vt:lpstr>Arial</vt:lpstr>
      <vt:lpstr>Calibri</vt:lpstr>
      <vt:lpstr>Calibri Light</vt:lpstr>
      <vt:lpstr>Symbol</vt:lpstr>
      <vt:lpstr>Times New Roman</vt:lpstr>
      <vt:lpstr>Wingdings</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Bernardo Marques</dc:creator>
  <dc:description/>
  <cp:lastModifiedBy>Adalberto Rosário</cp:lastModifiedBy>
  <cp:revision>51</cp:revision>
  <dcterms:created xsi:type="dcterms:W3CDTF">2019-11-05T20:34:05Z</dcterms:created>
  <dcterms:modified xsi:type="dcterms:W3CDTF">2023-04-10T15:03:16Z</dcterms:modified>
  <dc:language>pt-PT</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Personalizados</vt:lpwstr>
  </property>
  <property fmtid="{D5CDD505-2E9C-101B-9397-08002B2CF9AE}" pid="3" name="Slides">
    <vt:i4>8</vt:i4>
  </property>
</Properties>
</file>